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sldIdLst>
    <p:sldId id="258" r:id="rId2"/>
    <p:sldId id="260" r:id="rId3"/>
    <p:sldId id="259" r:id="rId4"/>
    <p:sldId id="262" r:id="rId5"/>
    <p:sldId id="261" r:id="rId6"/>
    <p:sldId id="263" r:id="rId7"/>
    <p:sldId id="264" r:id="rId8"/>
    <p:sldId id="266" r:id="rId9"/>
    <p:sldId id="267" r:id="rId10"/>
    <p:sldId id="265" r:id="rId11"/>
    <p:sldId id="278" r:id="rId12"/>
    <p:sldId id="271" r:id="rId13"/>
    <p:sldId id="274" r:id="rId14"/>
    <p:sldId id="270" r:id="rId15"/>
    <p:sldId id="275" r:id="rId16"/>
    <p:sldId id="276" r:id="rId17"/>
    <p:sldId id="272" r:id="rId18"/>
    <p:sldId id="273" r:id="rId19"/>
    <p:sldId id="277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392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679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76798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4537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4939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3714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5285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67075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74891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798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030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8484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281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00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541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626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075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7654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FD69DE5-9C7A-453B-A7C1-4E2AED65FDCD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36E301D-687A-42F1-AF08-E755B68C4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815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yorel/FFHQ-Aging-Dataset" TargetMode="External"/><Relationship Id="rId2" Type="http://schemas.openxmlformats.org/officeDocument/2006/relationships/hyperlink" Target="https://github.com/CompVis/stable-diffusion" TargetMode="Externa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huggingface.co/docs/diffusers/training/instructpix2pix" TargetMode="Externa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Diffusion Models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526" t="41038" r="12186" b="34961"/>
          <a:stretch/>
        </p:blipFill>
        <p:spPr>
          <a:xfrm>
            <a:off x="641872" y="2336985"/>
            <a:ext cx="10901844" cy="24014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91746" y="1903151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Linear Scheduler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5198158" y="4802942"/>
            <a:ext cx="1795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Cosine Scheduler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3182516" y="6344946"/>
            <a:ext cx="8361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Alex Nichol, </a:t>
            </a:r>
            <a:r>
              <a:rPr lang="en-IN" dirty="0" err="1"/>
              <a:t>Prafulla</a:t>
            </a:r>
            <a:r>
              <a:rPr lang="en-IN" dirty="0"/>
              <a:t> </a:t>
            </a:r>
            <a:r>
              <a:rPr lang="en-IN" dirty="0" err="1"/>
              <a:t>Dhariwal</a:t>
            </a:r>
            <a:r>
              <a:rPr lang="en-US" dirty="0" smtClean="0"/>
              <a:t>: </a:t>
            </a:r>
            <a:r>
              <a:rPr lang="en-IN" dirty="0"/>
              <a:t>Improved </a:t>
            </a:r>
            <a:r>
              <a:rPr lang="en-IN" dirty="0" err="1"/>
              <a:t>Denoising</a:t>
            </a:r>
            <a:r>
              <a:rPr lang="en-IN" dirty="0"/>
              <a:t> Diffusion Probabilistic Models</a:t>
            </a:r>
            <a:r>
              <a:rPr lang="en-US" dirty="0" smtClean="0"/>
              <a:t>, 2021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721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interim meeting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(Using Hugging Face library, before access to HPC)</a:t>
            </a:r>
          </a:p>
          <a:p>
            <a:r>
              <a:rPr lang="en-US" dirty="0" smtClean="0"/>
              <a:t>No memory error for inference </a:t>
            </a:r>
            <a:r>
              <a:rPr lang="en-DE" dirty="0" smtClean="0"/>
              <a:t>–</a:t>
            </a:r>
            <a:r>
              <a:rPr lang="en-US" dirty="0" smtClean="0"/>
              <a:t> probably more optimized</a:t>
            </a:r>
          </a:p>
          <a:p>
            <a:r>
              <a:rPr lang="en-US" dirty="0" smtClean="0"/>
              <a:t>Trained sample dataset </a:t>
            </a:r>
            <a:r>
              <a:rPr lang="en-DE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Cuda</a:t>
            </a:r>
            <a:r>
              <a:rPr lang="en-US" dirty="0" smtClean="0"/>
              <a:t> out of memory error</a:t>
            </a:r>
          </a:p>
          <a:p>
            <a:endParaRPr lang="en-US" dirty="0" smtClean="0"/>
          </a:p>
          <a:p>
            <a:r>
              <a:rPr lang="en-US" dirty="0" smtClean="0"/>
              <a:t>Configured HPC</a:t>
            </a:r>
            <a:endParaRPr lang="en-US" dirty="0"/>
          </a:p>
          <a:p>
            <a:r>
              <a:rPr lang="en-US" dirty="0" smtClean="0"/>
              <a:t>Linux environment required (triton module) </a:t>
            </a:r>
            <a:r>
              <a:rPr lang="en-DE" dirty="0" smtClean="0"/>
              <a:t>–</a:t>
            </a:r>
            <a:r>
              <a:rPr lang="en-US" dirty="0" smtClean="0"/>
              <a:t> solved using HPC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657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2400" dirty="0" smtClean="0"/>
              <a:t>Default method didn’t work, downloaded via </a:t>
            </a:r>
            <a:r>
              <a:rPr lang="en-US" sz="2400" dirty="0" err="1" smtClean="0"/>
              <a:t>PyDrive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Script crashed every time after downloading 1024 images.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Changing max open files worked</a:t>
            </a:r>
          </a:p>
          <a:p>
            <a:endParaRPr lang="en-US" sz="2400" dirty="0"/>
          </a:p>
          <a:p>
            <a:r>
              <a:rPr lang="en-US" sz="2400" dirty="0" smtClean="0">
                <a:sym typeface="Wingdings" panose="05000000000000000000" pitchFamily="2" charset="2"/>
              </a:rPr>
              <a:t>Modified Dataset </a:t>
            </a:r>
            <a:r>
              <a:rPr lang="en-DE" sz="2400" dirty="0" smtClean="0">
                <a:sym typeface="Wingdings" panose="05000000000000000000" pitchFamily="2" charset="2"/>
              </a:rPr>
              <a:t></a:t>
            </a:r>
            <a:r>
              <a:rPr lang="en-US" sz="2400" dirty="0" smtClean="0">
                <a:sym typeface="Wingdings" panose="05000000000000000000" pitchFamily="2" charset="2"/>
              </a:rPr>
              <a:t>, </a:t>
            </a:r>
            <a:r>
              <a:rPr lang="en-US" sz="2400" dirty="0"/>
              <a:t>Sample training </a:t>
            </a:r>
            <a:r>
              <a:rPr lang="en-DE" sz="2400" dirty="0" smtClean="0">
                <a:sym typeface="Wingdings" panose="05000000000000000000" pitchFamily="2" charset="2"/>
              </a:rPr>
              <a:t></a:t>
            </a:r>
            <a:r>
              <a:rPr lang="en-US" sz="2400" dirty="0" smtClean="0">
                <a:sym typeface="Wingdings" panose="05000000000000000000" pitchFamily="2" charset="2"/>
              </a:rPr>
              <a:t>, </a:t>
            </a:r>
            <a:r>
              <a:rPr lang="en-US" sz="2400" dirty="0">
                <a:sym typeface="Wingdings" panose="05000000000000000000" pitchFamily="2" charset="2"/>
              </a:rPr>
              <a:t>Inference pipeline </a:t>
            </a:r>
            <a:r>
              <a:rPr lang="en-DE" sz="2400" dirty="0" smtClean="0">
                <a:sym typeface="Wingdings" panose="05000000000000000000" pitchFamily="2" charset="2"/>
              </a:rPr>
              <a:t></a:t>
            </a:r>
            <a:endParaRPr lang="en-US" sz="2400" dirty="0" smtClean="0">
              <a:sym typeface="Wingdings" panose="05000000000000000000" pitchFamily="2" charset="2"/>
            </a:endParaRPr>
          </a:p>
          <a:p>
            <a:r>
              <a:rPr lang="en-US" sz="2400" dirty="0">
                <a:sym typeface="Wingdings" panose="05000000000000000000" pitchFamily="2" charset="2"/>
              </a:rPr>
              <a:t>Model trained successfully</a:t>
            </a:r>
          </a:p>
        </p:txBody>
      </p:sp>
      <p:pic>
        <p:nvPicPr>
          <p:cNvPr id="5" name="Picture 4"/>
          <p:cNvPicPr/>
          <p:nvPr/>
        </p:nvPicPr>
        <p:blipFill rotWithShape="1">
          <a:blip r:embed="rId2"/>
          <a:srcRect t="81207" r="20826" b="7143"/>
          <a:stretch/>
        </p:blipFill>
        <p:spPr bwMode="auto">
          <a:xfrm>
            <a:off x="599326" y="3094181"/>
            <a:ext cx="10993347" cy="91878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5124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</a:t>
            </a:r>
            <a:r>
              <a:rPr lang="en-US" dirty="0" err="1" smtClean="0"/>
              <a:t>Hyperparameters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lvl="0"/>
            <a:r>
              <a:rPr lang="en-IN" sz="2400" b="1" dirty="0"/>
              <a:t>Resolution</a:t>
            </a:r>
            <a:r>
              <a:rPr lang="en-IN" sz="2400" dirty="0"/>
              <a:t> - The resolution for input images, all the images in the train/validation dataset will be resized to this (default 256)</a:t>
            </a:r>
          </a:p>
          <a:p>
            <a:pPr lvl="0"/>
            <a:r>
              <a:rPr lang="en-IN" sz="2400" b="1" dirty="0"/>
              <a:t>Random flip </a:t>
            </a:r>
            <a:r>
              <a:rPr lang="en-IN" sz="2400" dirty="0"/>
              <a:t>- whether to randomly flip images horizontally</a:t>
            </a:r>
          </a:p>
          <a:p>
            <a:pPr lvl="0"/>
            <a:r>
              <a:rPr lang="en-IN" sz="2400" b="1" dirty="0"/>
              <a:t>Seed</a:t>
            </a:r>
            <a:r>
              <a:rPr lang="en-IN" sz="2400" dirty="0"/>
              <a:t> - A seed for reproducible training</a:t>
            </a:r>
          </a:p>
          <a:p>
            <a:pPr lvl="0"/>
            <a:r>
              <a:rPr lang="en-IN" sz="2400" b="1" dirty="0" err="1"/>
              <a:t>lr_scheduler</a:t>
            </a:r>
            <a:r>
              <a:rPr lang="en-IN" sz="2400" dirty="0"/>
              <a:t> - The scheduler type to use. Choose between ["linear", "cosine", "</a:t>
            </a:r>
            <a:r>
              <a:rPr lang="en-IN" sz="2400" dirty="0" err="1"/>
              <a:t>cosine_with_restarts</a:t>
            </a:r>
            <a:r>
              <a:rPr lang="en-IN" sz="2400" dirty="0"/>
              <a:t>", "polynomial", "constant", "</a:t>
            </a:r>
            <a:r>
              <a:rPr lang="en-IN" sz="2400" dirty="0" err="1"/>
              <a:t>constant_with_warmup</a:t>
            </a:r>
            <a:r>
              <a:rPr lang="en-IN" sz="2400" dirty="0"/>
              <a:t>"]</a:t>
            </a:r>
          </a:p>
          <a:p>
            <a:pPr lvl="0"/>
            <a:r>
              <a:rPr lang="en-IN" sz="2400" b="1" dirty="0"/>
              <a:t>Conditioning dropout </a:t>
            </a:r>
            <a:r>
              <a:rPr lang="en-IN" sz="2400" b="1" dirty="0" smtClean="0"/>
              <a:t>probability</a:t>
            </a:r>
            <a:r>
              <a:rPr lang="en-IN" sz="2400" dirty="0"/>
              <a:t> </a:t>
            </a:r>
            <a:r>
              <a:rPr lang="en-IN" sz="2400" dirty="0" smtClean="0"/>
              <a:t>- </a:t>
            </a:r>
            <a:r>
              <a:rPr lang="en-IN" sz="2400" dirty="0"/>
              <a:t>Drops out the conditionings (image and edit prompt) used in training </a:t>
            </a:r>
            <a:r>
              <a:rPr lang="en-IN" sz="2400" dirty="0" smtClean="0"/>
              <a:t>InstructPix2Pix.</a:t>
            </a:r>
          </a:p>
          <a:p>
            <a:pPr lvl="0"/>
            <a:r>
              <a:rPr lang="en-IN" sz="2400" b="1" dirty="0" err="1" smtClean="0"/>
              <a:t>learning_rate</a:t>
            </a:r>
            <a:r>
              <a:rPr lang="en-IN" sz="2400" dirty="0" smtClean="0"/>
              <a:t> </a:t>
            </a:r>
            <a:r>
              <a:rPr lang="en-IN" sz="2400" dirty="0"/>
              <a:t>- Initial learning rate (after the potential warmup period) to use</a:t>
            </a:r>
          </a:p>
          <a:p>
            <a:r>
              <a:rPr lang="en-IN" sz="2400" b="1" dirty="0" err="1"/>
              <a:t>train_batch_size</a:t>
            </a:r>
            <a:r>
              <a:rPr lang="en-IN" sz="2400" dirty="0"/>
              <a:t> - Batch size (per device) for the training </a:t>
            </a:r>
            <a:r>
              <a:rPr lang="en-IN" sz="2400" dirty="0" err="1"/>
              <a:t>dataloader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43223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184408"/>
            <a:ext cx="10364451" cy="1596177"/>
          </a:xfrm>
        </p:spPr>
        <p:txBody>
          <a:bodyPr/>
          <a:lstStyle/>
          <a:p>
            <a:r>
              <a:rPr lang="en-US" dirty="0" smtClean="0"/>
              <a:t>Inference Parameters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76" y="1780585"/>
            <a:ext cx="10364452" cy="4597125"/>
          </a:xfrm>
        </p:spPr>
        <p:txBody>
          <a:bodyPr>
            <a:noAutofit/>
          </a:bodyPr>
          <a:lstStyle/>
          <a:p>
            <a:r>
              <a:rPr lang="en-IN" sz="1600" b="1" dirty="0" err="1" smtClean="0"/>
              <a:t>image_guidance_scale</a:t>
            </a:r>
            <a:endParaRPr lang="en-IN" sz="1600" b="1" dirty="0"/>
          </a:p>
          <a:p>
            <a:pPr marL="0" indent="0">
              <a:buNone/>
            </a:pPr>
            <a:r>
              <a:rPr lang="en-US" sz="1600" dirty="0" smtClean="0"/>
              <a:t>Image </a:t>
            </a:r>
            <a:r>
              <a:rPr lang="en-US" sz="1600" dirty="0"/>
              <a:t>guidance scale is to push the generated image towards the </a:t>
            </a:r>
            <a:r>
              <a:rPr lang="en-US" sz="1600" dirty="0" err="1"/>
              <a:t>inital</a:t>
            </a:r>
            <a:r>
              <a:rPr lang="en-US" sz="1600" dirty="0"/>
              <a:t> </a:t>
            </a:r>
            <a:r>
              <a:rPr lang="en-US" sz="1600" dirty="0" smtClean="0"/>
              <a:t>image</a:t>
            </a:r>
            <a:r>
              <a:rPr lang="en-US" sz="1600" dirty="0"/>
              <a:t>. </a:t>
            </a:r>
            <a:r>
              <a:rPr lang="en-US" sz="1600" dirty="0" smtClean="0"/>
              <a:t>Higher </a:t>
            </a:r>
            <a:r>
              <a:rPr lang="en-US" sz="1600" dirty="0"/>
              <a:t>image guidance scale encourages to generate images that are closely linked to the source image </a:t>
            </a:r>
            <a:r>
              <a:rPr lang="en-US" sz="1600" dirty="0" err="1"/>
              <a:t>image</a:t>
            </a:r>
            <a:r>
              <a:rPr lang="en-US" sz="1600" dirty="0"/>
              <a:t>, usually at the expense of lower image quality.</a:t>
            </a:r>
            <a:r>
              <a:rPr lang="en-IN" sz="1600" dirty="0" smtClean="0"/>
              <a:t> </a:t>
            </a:r>
          </a:p>
          <a:p>
            <a:r>
              <a:rPr lang="en-IN" sz="1600" b="1" dirty="0" err="1"/>
              <a:t>guidance_scale</a:t>
            </a:r>
            <a:r>
              <a:rPr lang="en-IN" sz="1600" dirty="0"/>
              <a:t> 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Higher </a:t>
            </a:r>
            <a:r>
              <a:rPr lang="en-US" sz="1600" dirty="0"/>
              <a:t>guidance scale encourages to generate images that are closely linked to the text prompt, usually at the expense of lower image quality</a:t>
            </a:r>
            <a:r>
              <a:rPr lang="en-US" sz="1600" dirty="0" smtClean="0"/>
              <a:t>.</a:t>
            </a:r>
          </a:p>
          <a:p>
            <a:r>
              <a:rPr lang="en-US" sz="1600" b="1" dirty="0" err="1"/>
              <a:t>num_inference_steps</a:t>
            </a:r>
            <a:r>
              <a:rPr lang="en-US" sz="1600" b="1" dirty="0"/>
              <a:t> </a:t>
            </a:r>
          </a:p>
          <a:p>
            <a:pPr marL="0" indent="0">
              <a:buNone/>
            </a:pPr>
            <a:r>
              <a:rPr lang="en-US" sz="1600" dirty="0"/>
              <a:t>The number of </a:t>
            </a:r>
            <a:r>
              <a:rPr lang="en-US" sz="1600" dirty="0" err="1"/>
              <a:t>denoising</a:t>
            </a:r>
            <a:r>
              <a:rPr lang="en-US" sz="1600" dirty="0"/>
              <a:t> steps. More </a:t>
            </a:r>
            <a:r>
              <a:rPr lang="en-US" sz="1600" dirty="0" err="1"/>
              <a:t>denoising</a:t>
            </a:r>
            <a:r>
              <a:rPr lang="en-US" sz="1600" dirty="0"/>
              <a:t> steps usually lead to a higher quality image at the expense of slower inference</a:t>
            </a:r>
            <a:r>
              <a:rPr lang="en-US" sz="1600" dirty="0" smtClean="0"/>
              <a:t>.</a:t>
            </a:r>
          </a:p>
          <a:p>
            <a:r>
              <a:rPr lang="en-IN" sz="1600" b="1" dirty="0" err="1"/>
              <a:t>negative_prompt</a:t>
            </a:r>
            <a:endParaRPr lang="en-IN" sz="1600" b="1" dirty="0"/>
          </a:p>
          <a:p>
            <a:pPr marL="0" indent="0">
              <a:buNone/>
            </a:pPr>
            <a:r>
              <a:rPr lang="en-US" sz="1600" dirty="0"/>
              <a:t>The prompt or prompts not to guide the image generation.</a:t>
            </a:r>
          </a:p>
          <a:p>
            <a:pPr marL="0" indent="0">
              <a:buNone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89449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6108"/>
            <a:ext cx="4886325" cy="4886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806108"/>
            <a:ext cx="4876800" cy="4876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85289" y="609599"/>
            <a:ext cx="734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Prompt = "Make </a:t>
            </a:r>
            <a:r>
              <a:rPr lang="en-US" sz="2800" dirty="0"/>
              <a:t>this male look 40-49 years old</a:t>
            </a:r>
            <a:r>
              <a:rPr lang="en-US" sz="2800" dirty="0" smtClean="0"/>
              <a:t>"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632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3" t="8486" r="7037" b="8282"/>
          <a:stretch/>
        </p:blipFill>
        <p:spPr>
          <a:xfrm>
            <a:off x="4599709" y="0"/>
            <a:ext cx="6724073" cy="66381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3871" y="2657351"/>
            <a:ext cx="30962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/>
              <a:t>Varying</a:t>
            </a:r>
          </a:p>
          <a:p>
            <a:pPr algn="ctr"/>
            <a:r>
              <a:rPr lang="en-US" sz="3600" b="1" dirty="0" err="1" smtClean="0"/>
              <a:t>guidance_scale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30394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3" t="9024" r="7037" b="7879"/>
          <a:stretch/>
        </p:blipFill>
        <p:spPr>
          <a:xfrm>
            <a:off x="4544289" y="0"/>
            <a:ext cx="6788728" cy="66911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777" y="2683843"/>
            <a:ext cx="44891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/>
              <a:t>Varying</a:t>
            </a:r>
          </a:p>
          <a:p>
            <a:pPr algn="ctr"/>
            <a:r>
              <a:rPr lang="en-US" sz="3600" b="1" dirty="0" err="1"/>
              <a:t>i</a:t>
            </a:r>
            <a:r>
              <a:rPr lang="en-US" sz="3600" b="1" dirty="0" err="1" smtClean="0"/>
              <a:t>mage_guidance_scale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268108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6" t="9697" r="7710" b="7879"/>
          <a:stretch/>
        </p:blipFill>
        <p:spPr>
          <a:xfrm>
            <a:off x="4405745" y="0"/>
            <a:ext cx="6825674" cy="66836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56161" y="2741684"/>
            <a:ext cx="14318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/>
              <a:t>Our</a:t>
            </a:r>
          </a:p>
          <a:p>
            <a:pPr algn="ctr"/>
            <a:r>
              <a:rPr lang="en-US" sz="3600" b="1" dirty="0" smtClean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48881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3" t="10235" r="7441" b="7744"/>
          <a:stretch/>
        </p:blipFill>
        <p:spPr>
          <a:xfrm>
            <a:off x="4461163" y="0"/>
            <a:ext cx="6927273" cy="67716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41934" y="2785637"/>
            <a:ext cx="23462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/>
              <a:t>Pre-trained</a:t>
            </a:r>
          </a:p>
          <a:p>
            <a:pPr algn="ctr"/>
            <a:r>
              <a:rPr lang="en-US" sz="3600" b="1" dirty="0" smtClean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414077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9" t="13602" r="8115" b="11650"/>
          <a:stretch/>
        </p:blipFill>
        <p:spPr>
          <a:xfrm>
            <a:off x="4553528" y="0"/>
            <a:ext cx="7315200" cy="65377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47" y="2154662"/>
            <a:ext cx="3345298" cy="22284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4746" y="1339273"/>
            <a:ext cx="39221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prompt </a:t>
            </a:r>
            <a:r>
              <a:rPr lang="en-US" dirty="0" smtClean="0"/>
              <a:t>=</a:t>
            </a:r>
          </a:p>
          <a:p>
            <a:pPr algn="ctr"/>
            <a:r>
              <a:rPr lang="en-US" dirty="0" smtClean="0"/>
              <a:t>"</a:t>
            </a:r>
            <a:r>
              <a:rPr lang="en-US" dirty="0"/>
              <a:t>Make this </a:t>
            </a:r>
            <a:r>
              <a:rPr lang="en-US" dirty="0" smtClean="0"/>
              <a:t>female </a:t>
            </a:r>
            <a:r>
              <a:rPr lang="en-US" dirty="0"/>
              <a:t>look </a:t>
            </a:r>
            <a:r>
              <a:rPr lang="en-US" dirty="0" smtClean="0"/>
              <a:t>20-29 </a:t>
            </a:r>
            <a:r>
              <a:rPr lang="en-US" dirty="0"/>
              <a:t>years old"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4100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/>
          <a:srcRect l="31806" t="8982" r="33127" b="5692"/>
          <a:stretch/>
        </p:blipFill>
        <p:spPr bwMode="auto">
          <a:xfrm>
            <a:off x="3331138" y="226291"/>
            <a:ext cx="5529724" cy="64054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6576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1161"/>
            <a:ext cx="10515600" cy="1325563"/>
          </a:xfrm>
        </p:spPr>
        <p:txBody>
          <a:bodyPr/>
          <a:lstStyle/>
          <a:p>
            <a:pPr algn="ctr"/>
            <a:r>
              <a:rPr lang="en-US" dirty="0" err="1" smtClean="0"/>
              <a:t>Denoising</a:t>
            </a:r>
            <a:r>
              <a:rPr lang="en-US" dirty="0" smtClean="0"/>
              <a:t> Process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496724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3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Our approach to the </a:t>
            </a:r>
            <a:r>
              <a:rPr lang="en-IN" dirty="0" smtClean="0"/>
              <a:t>problem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As described by the professor</a:t>
            </a:r>
          </a:p>
          <a:p>
            <a:pPr marL="0" lvl="0" indent="0">
              <a:buNone/>
            </a:pPr>
            <a:r>
              <a:rPr lang="en-IN" dirty="0" smtClean="0"/>
              <a:t>Try </a:t>
            </a:r>
            <a:r>
              <a:rPr lang="en-IN" dirty="0"/>
              <a:t>to run the pre-trained stable diffusion model</a:t>
            </a:r>
          </a:p>
          <a:p>
            <a:pPr marL="0" indent="0">
              <a:buNone/>
            </a:pPr>
            <a:r>
              <a:rPr lang="en-IN" u="sng" dirty="0" smtClean="0">
                <a:hlinkClick r:id="rId2"/>
              </a:rPr>
              <a:t>https</a:t>
            </a:r>
            <a:r>
              <a:rPr lang="en-IN" u="sng" dirty="0">
                <a:hlinkClick r:id="rId2"/>
              </a:rPr>
              <a:t>://github.com/CompVis/stable-diffusion</a:t>
            </a: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lvl="0" indent="0">
              <a:buNone/>
            </a:pPr>
            <a:r>
              <a:rPr lang="en-IN" dirty="0"/>
              <a:t>Use the FFHQ aging dataset to fine-tune the model to produce artificially rejuvenated or aged faces</a:t>
            </a:r>
          </a:p>
          <a:p>
            <a:pPr marL="0" indent="0">
              <a:buNone/>
            </a:pPr>
            <a:r>
              <a:rPr lang="en-IN" u="sng" dirty="0">
                <a:hlinkClick r:id="rId3"/>
              </a:rPr>
              <a:t>https://github.com/royorel/FFHQ-Aging-Dataset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838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06788"/>
            <a:ext cx="10515600" cy="1296266"/>
          </a:xfrm>
        </p:spPr>
        <p:txBody>
          <a:bodyPr>
            <a:normAutofit fontScale="85000" lnSpcReduction="10000"/>
          </a:bodyPr>
          <a:lstStyle/>
          <a:p>
            <a:r>
              <a:rPr lang="en-IN" dirty="0"/>
              <a:t>Platform and tools for building, training and deploying AI models.</a:t>
            </a:r>
          </a:p>
          <a:p>
            <a:r>
              <a:rPr lang="en-IN" dirty="0"/>
              <a:t>Provides pre-trained models and pipelines.</a:t>
            </a:r>
          </a:p>
          <a:p>
            <a:r>
              <a:rPr lang="en-IN" dirty="0"/>
              <a:t>The Hugging Face Diffuser’s library can be used to run our pre-trained stable diffusion model.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976" y="66920"/>
            <a:ext cx="3500047" cy="1004498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 rotWithShape="1">
          <a:blip r:embed="rId3"/>
          <a:srcRect l="13693" t="27654" r="37913" b="12783"/>
          <a:stretch/>
        </p:blipFill>
        <p:spPr bwMode="auto">
          <a:xfrm>
            <a:off x="3071032" y="2638424"/>
            <a:ext cx="6049933" cy="403946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0575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interim meeting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Understanding diffusion models</a:t>
            </a:r>
          </a:p>
          <a:p>
            <a:r>
              <a:rPr lang="en-US" dirty="0" smtClean="0"/>
              <a:t>Setting up the environment according to </a:t>
            </a:r>
            <a:r>
              <a:rPr lang="en-US" dirty="0" err="1" smtClean="0"/>
              <a:t>CompVis</a:t>
            </a:r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repo.</a:t>
            </a:r>
          </a:p>
          <a:p>
            <a:r>
              <a:rPr lang="en-US" dirty="0" smtClean="0"/>
              <a:t>Performed inference </a:t>
            </a:r>
            <a:r>
              <a:rPr lang="en-DE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Cuda</a:t>
            </a:r>
            <a:r>
              <a:rPr lang="en-US" dirty="0" smtClean="0"/>
              <a:t> out of memory error</a:t>
            </a:r>
          </a:p>
          <a:p>
            <a:r>
              <a:rPr lang="en-US" dirty="0" smtClean="0"/>
              <a:t>Inference worked on </a:t>
            </a:r>
            <a:r>
              <a:rPr lang="en-US" dirty="0" err="1" smtClean="0"/>
              <a:t>colab</a:t>
            </a:r>
            <a:r>
              <a:rPr lang="en-US" dirty="0" smtClean="0"/>
              <a:t> but no local file access </a:t>
            </a:r>
            <a:r>
              <a:rPr lang="en-DE" dirty="0" smtClean="0"/>
              <a:t>–</a:t>
            </a:r>
            <a:r>
              <a:rPr lang="en-US" dirty="0" smtClean="0"/>
              <a:t> only through google drive</a:t>
            </a:r>
          </a:p>
          <a:p>
            <a:r>
              <a:rPr lang="en-US" dirty="0" smtClean="0"/>
              <a:t>Read Hugging Face documentation for training and inference.</a:t>
            </a:r>
          </a:p>
        </p:txBody>
      </p:sp>
    </p:spTree>
    <p:extLst>
      <p:ext uri="{BB962C8B-B14F-4D97-AF65-F5344CB8AC3E}">
        <p14:creationId xmlns:p14="http://schemas.microsoft.com/office/powerpoint/2010/main" val="264905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Training - InstructPix2Pix</a:t>
            </a:r>
            <a:endParaRPr lang="en-IN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77793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InstructPix2Pix is a method to fine-tune text-conditioned diffusion models such that they can follow an edit instruction for an input image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r>
              <a:rPr lang="en-IN" sz="2000" dirty="0">
                <a:hlinkClick r:id="rId2"/>
              </a:rPr>
              <a:t>https://</a:t>
            </a:r>
            <a:r>
              <a:rPr lang="en-IN" sz="2000" dirty="0" smtClean="0">
                <a:hlinkClick r:id="rId2"/>
              </a:rPr>
              <a:t>huggingface.co/docs/diffusers/training/instructpix2pix</a:t>
            </a:r>
            <a:endParaRPr lang="en-US" sz="2000" dirty="0"/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610" t="47722" r="36971" b="11569"/>
          <a:stretch/>
        </p:blipFill>
        <p:spPr>
          <a:xfrm>
            <a:off x="2872509" y="3238355"/>
            <a:ext cx="8481291" cy="29038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25237" y="4145525"/>
            <a:ext cx="1597873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3600" dirty="0">
                <a:latin typeface="+mj-lt"/>
                <a:ea typeface="+mj-ea"/>
                <a:cs typeface="+mj-cs"/>
              </a:rPr>
              <a:t>Sample</a:t>
            </a:r>
          </a:p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3600" dirty="0">
                <a:latin typeface="+mj-lt"/>
                <a:ea typeface="+mj-ea"/>
                <a:cs typeface="+mj-cs"/>
              </a:rPr>
              <a:t>Dataset</a:t>
            </a:r>
            <a:endParaRPr lang="en-IN" sz="36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777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2"/>
          <a:srcRect b="4437"/>
          <a:stretch/>
        </p:blipFill>
        <p:spPr>
          <a:xfrm>
            <a:off x="1410682" y="193963"/>
            <a:ext cx="9460518" cy="5329381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 rotWithShape="1">
          <a:blip r:embed="rId3"/>
          <a:srcRect t="85820" b="5378"/>
          <a:stretch/>
        </p:blipFill>
        <p:spPr>
          <a:xfrm>
            <a:off x="1410682" y="5698836"/>
            <a:ext cx="9460518" cy="64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8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7245" y="152690"/>
            <a:ext cx="2237509" cy="53080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Inference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4901"/>
          <a:stretch/>
        </p:blipFill>
        <p:spPr>
          <a:xfrm>
            <a:off x="522259" y="766618"/>
            <a:ext cx="11147479" cy="5963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44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5318"/>
          <a:stretch/>
        </p:blipFill>
        <p:spPr>
          <a:xfrm>
            <a:off x="434107" y="350930"/>
            <a:ext cx="11480802" cy="611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78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3206</TotalTime>
  <Words>446</Words>
  <Application>Microsoft Office PowerPoint</Application>
  <PresentationFormat>Widescreen</PresentationFormat>
  <Paragraphs>73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Tw Cen MT</vt:lpstr>
      <vt:lpstr>Wingdings</vt:lpstr>
      <vt:lpstr>Droplet</vt:lpstr>
      <vt:lpstr>Diffusion Models</vt:lpstr>
      <vt:lpstr>PowerPoint Presentation</vt:lpstr>
      <vt:lpstr>Our approach to the problem</vt:lpstr>
      <vt:lpstr>PowerPoint Presentation</vt:lpstr>
      <vt:lpstr>First interim meeting</vt:lpstr>
      <vt:lpstr>Training - InstructPix2Pix</vt:lpstr>
      <vt:lpstr>PowerPoint Presentation</vt:lpstr>
      <vt:lpstr>Inference</vt:lpstr>
      <vt:lpstr>PowerPoint Presentation</vt:lpstr>
      <vt:lpstr>Second interim meeting</vt:lpstr>
      <vt:lpstr>Dataset</vt:lpstr>
      <vt:lpstr>Training Hyperparameters</vt:lpstr>
      <vt:lpstr>Inference Parameters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Denoising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Dhruv Sharma</dc:creator>
  <cp:lastModifiedBy>Dhruv Sharma</cp:lastModifiedBy>
  <cp:revision>35</cp:revision>
  <dcterms:created xsi:type="dcterms:W3CDTF">2023-06-22T18:51:58Z</dcterms:created>
  <dcterms:modified xsi:type="dcterms:W3CDTF">2024-02-28T19:31:06Z</dcterms:modified>
</cp:coreProperties>
</file>

<file path=docProps/thumbnail.jpeg>
</file>